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59" r:id="rId4"/>
    <p:sldId id="261" r:id="rId5"/>
    <p:sldId id="262" r:id="rId6"/>
    <p:sldId id="263" r:id="rId7"/>
    <p:sldId id="275" r:id="rId8"/>
    <p:sldId id="265" r:id="rId9"/>
    <p:sldId id="267" r:id="rId10"/>
    <p:sldId id="264" r:id="rId11"/>
    <p:sldId id="271" r:id="rId12"/>
    <p:sldId id="272" r:id="rId13"/>
    <p:sldId id="266" r:id="rId14"/>
    <p:sldId id="268" r:id="rId15"/>
    <p:sldId id="273" r:id="rId16"/>
    <p:sldId id="276" r:id="rId17"/>
    <p:sldId id="277" r:id="rId18"/>
    <p:sldId id="274" r:id="rId19"/>
    <p:sldId id="278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3736"/>
    <a:srgbClr val="4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6330" autoAdjust="0"/>
  </p:normalViewPr>
  <p:slideViewPr>
    <p:cSldViewPr snapToGrid="0">
      <p:cViewPr varScale="1">
        <p:scale>
          <a:sx n="75" d="100"/>
          <a:sy n="75" d="100"/>
        </p:scale>
        <p:origin x="9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81C6AA-B667-4BFD-837F-BB681C3AD39C}" type="datetimeFigureOut">
              <a:rPr lang="zh-TW" altLang="en-US" smtClean="0"/>
              <a:t>2019/3/21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03A665-5384-45AC-9A53-A74EB70FC7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5893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3A665-5384-45AC-9A53-A74EB70FC7A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8056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3A665-5384-45AC-9A53-A74EB70FC7A7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792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「嘻哈」（</a:t>
            </a:r>
            <a:r>
              <a:rPr lang="en-US" altLang="zh-TW" dirty="0" smtClean="0"/>
              <a:t>Hip-hop</a:t>
            </a:r>
            <a:r>
              <a:rPr lang="zh-TW" altLang="en-US" dirty="0" smtClean="0"/>
              <a:t>）由兩個分開的英語俚語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3A665-5384-45AC-9A53-A74EB70FC7A7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2452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3A665-5384-45AC-9A53-A74EB70FC7A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9276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3A665-5384-45AC-9A53-A74EB70FC7A7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8009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3A665-5384-45AC-9A53-A74EB70FC7A7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827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3A665-5384-45AC-9A53-A74EB70FC7A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5922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3A665-5384-45AC-9A53-A74EB70FC7A7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0377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3A665-5384-45AC-9A53-A74EB70FC7A7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9015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3A665-5384-45AC-9A53-A74EB70FC7A7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5373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2584593" y="5987097"/>
            <a:ext cx="551815" cy="551815"/>
          </a:xfrm>
          <a:prstGeom prst="rect">
            <a:avLst/>
          </a:prstGeom>
          <a:solidFill>
            <a:srgbClr val="C3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-35560" y="3309711"/>
            <a:ext cx="2620153" cy="2706370"/>
          </a:xfrm>
          <a:prstGeom prst="rect">
            <a:avLst/>
          </a:prstGeom>
          <a:solidFill>
            <a:srgbClr val="C3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56436" y="270694"/>
            <a:ext cx="6710718" cy="191057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2967" y="2346622"/>
            <a:ext cx="6704187" cy="535915"/>
          </a:xfrm>
        </p:spPr>
        <p:txBody>
          <a:bodyPr/>
          <a:lstStyle>
            <a:lvl1pPr marL="0" indent="0" algn="l">
              <a:buNone/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49915-927B-4191-878A-8E44905AD048}" type="datetime1">
              <a:rPr lang="zh-TW" altLang="en-US" smtClean="0"/>
              <a:t>2019/3/21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10959465" y="352425"/>
            <a:ext cx="669290" cy="341630"/>
          </a:xfrm>
          <a:prstGeom prst="rect">
            <a:avLst/>
          </a:prstGeom>
          <a:solidFill>
            <a:srgbClr val="C3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flipH="1">
            <a:off x="11837670" y="352425"/>
            <a:ext cx="359410" cy="19640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圖片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4593" y="3309711"/>
            <a:ext cx="4800600" cy="2700338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" t="11213" r="-189" b="4399"/>
          <a:stretch/>
        </p:blipFill>
        <p:spPr>
          <a:xfrm>
            <a:off x="7385193" y="3309711"/>
            <a:ext cx="4806807" cy="270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079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0EFC2-48B9-4DFE-9798-52BF8EF13E74}" type="datetime1">
              <a:rPr lang="zh-TW" altLang="en-US" smtClean="0"/>
              <a:t>2019/3/21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0908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271C6-3D16-4A9D-B0DE-B702590F8FFA}" type="datetime1">
              <a:rPr lang="zh-TW" altLang="en-US" smtClean="0"/>
              <a:t>2019/3/21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7982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42467-00F6-4842-8953-E5E942B37943}" type="datetime1">
              <a:rPr lang="zh-TW" altLang="en-US" smtClean="0"/>
              <a:t>2019/3/21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2965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2E0C4-4584-4C6B-9E09-CE9D972321C1}" type="datetime1">
              <a:rPr lang="zh-TW" altLang="en-US" smtClean="0"/>
              <a:t>2019/3/21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530150" y="6252754"/>
            <a:ext cx="394063" cy="365125"/>
          </a:xfrm>
        </p:spPr>
        <p:txBody>
          <a:bodyPr/>
          <a:lstStyle>
            <a:lvl1pPr algn="ctr">
              <a:defRPr/>
            </a:lvl1pPr>
          </a:lstStyle>
          <a:p>
            <a:fld id="{E67056CD-E0CA-469B-BDAF-7F766B79C3F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3721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61F53-1BD7-4268-987E-7BECA8A06AED}" type="datetime1">
              <a:rPr lang="zh-TW" altLang="en-US" smtClean="0"/>
              <a:t>2019/3/21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6128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5D291-875B-499C-A710-93F1696E4D80}" type="datetime1">
              <a:rPr lang="zh-TW" altLang="en-US" smtClean="0"/>
              <a:t>2019/3/21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28737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 rot="5400000">
            <a:off x="11424560" y="6358345"/>
            <a:ext cx="605246" cy="394064"/>
          </a:xfrm>
          <a:prstGeom prst="rect">
            <a:avLst/>
          </a:prstGeom>
          <a:solidFill>
            <a:srgbClr val="C3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1"/>
          <p:cNvSpPr/>
          <p:nvPr userDrawn="1"/>
        </p:nvSpPr>
        <p:spPr>
          <a:xfrm>
            <a:off x="3334839" y="283027"/>
            <a:ext cx="5522322" cy="838500"/>
          </a:xfrm>
          <a:prstGeom prst="roundRect">
            <a:avLst>
              <a:gd name="adj" fmla="val 50000"/>
            </a:avLst>
          </a:prstGeom>
          <a:solidFill>
            <a:srgbClr val="C3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558540" y="440703"/>
            <a:ext cx="5074920" cy="523149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51F62-9B90-4912-A2CC-0DAC1921EC2B}" type="datetime1">
              <a:rPr lang="zh-TW" altLang="en-US" smtClean="0"/>
              <a:t>2019/3/21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E67056CD-E0CA-469B-BDAF-7F766B79C3F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28010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 rot="5400000">
            <a:off x="11424560" y="6358345"/>
            <a:ext cx="605246" cy="394064"/>
          </a:xfrm>
          <a:prstGeom prst="rect">
            <a:avLst/>
          </a:prstGeom>
          <a:solidFill>
            <a:srgbClr val="C3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D99A-C0C7-4B30-A293-735A5A771995}" type="datetime1">
              <a:rPr lang="zh-TW" altLang="en-US" smtClean="0"/>
              <a:t>2019/3/21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1530151" y="6252754"/>
            <a:ext cx="394063" cy="365125"/>
          </a:xfrm>
        </p:spPr>
        <p:txBody>
          <a:bodyPr/>
          <a:lstStyle>
            <a:lvl1pPr algn="ctr">
              <a:defRPr/>
            </a:lvl1pPr>
          </a:lstStyle>
          <a:p>
            <a:fld id="{E67056CD-E0CA-469B-BDAF-7F766B79C3F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74520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BB0DA-B554-4260-8D8B-61AD37D641D1}" type="datetime1">
              <a:rPr lang="zh-TW" altLang="en-US" smtClean="0"/>
              <a:t>2019/3/21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9663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2667A-B19B-4086-BD49-0C76F38BF8B5}" type="datetime1">
              <a:rPr lang="zh-TW" altLang="en-US" smtClean="0"/>
              <a:t>2019/3/21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9325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DDCEF-FB23-463E-A9A7-FF49F713662E}" type="datetime1">
              <a:rPr lang="zh-TW" altLang="en-US" smtClean="0"/>
              <a:t>2019/3/21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530150" y="6252754"/>
            <a:ext cx="3940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E67056CD-E0CA-469B-BDAF-7F766B79C3F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57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21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56436" y="270694"/>
            <a:ext cx="8220204" cy="1910578"/>
          </a:xfrm>
        </p:spPr>
        <p:txBody>
          <a:bodyPr>
            <a:normAutofit/>
          </a:bodyPr>
          <a:lstStyle/>
          <a:p>
            <a:r>
              <a:rPr lang="en-US" altLang="zh-TW" sz="6600" dirty="0" smtClean="0">
                <a:latin typeface="Arial Black" panose="020B0A04020102020204" pitchFamily="34" charset="0"/>
                <a:cs typeface="Arial" panose="020B0604020202020204" pitchFamily="34" charset="0"/>
              </a:rPr>
              <a:t>HIP-HOP</a:t>
            </a:r>
            <a:r>
              <a:rPr lang="zh-TW" altLang="en-US" sz="6600" dirty="0" smtClean="0"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zh-TW" altLang="en-US" sz="6600" b="1" dirty="0" smtClean="0">
                <a:solidFill>
                  <a:srgbClr val="C33736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嘻</a:t>
            </a:r>
            <a:r>
              <a:rPr lang="zh-TW" altLang="en-US" sz="6600" b="1" dirty="0" smtClean="0">
                <a:solidFill>
                  <a:srgbClr val="C33736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哈</a:t>
            </a:r>
            <a:r>
              <a:rPr lang="zh-TW" altLang="en-US" sz="6600" b="1" dirty="0">
                <a:solidFill>
                  <a:srgbClr val="C33736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音樂</a:t>
            </a:r>
            <a:endParaRPr lang="zh-TW" altLang="en-US" sz="6600" b="1" dirty="0">
              <a:solidFill>
                <a:srgbClr val="C33736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b="1" dirty="0" smtClean="0"/>
              <a:t>101374 F15A-MITD </a:t>
            </a:r>
            <a:r>
              <a:rPr lang="zh-TW" altLang="en-US" b="1" dirty="0" smtClean="0"/>
              <a:t>李若彤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07802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TW" altLang="en-US" dirty="0" smtClean="0"/>
              <a:t>嘻哈起源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t>10</a:t>
            </a:fld>
            <a:endParaRPr lang="zh-TW" altLang="en-US"/>
          </a:p>
        </p:txBody>
      </p:sp>
      <p:cxnSp>
        <p:nvCxnSpPr>
          <p:cNvPr id="9" name="Straight Connector 78"/>
          <p:cNvCxnSpPr>
            <a:endCxn id="10" idx="0"/>
          </p:cNvCxnSpPr>
          <p:nvPr/>
        </p:nvCxnSpPr>
        <p:spPr>
          <a:xfrm flipH="1" flipV="1">
            <a:off x="6097270" y="1871980"/>
            <a:ext cx="3175" cy="4939030"/>
          </a:xfrm>
          <a:prstGeom prst="line">
            <a:avLst/>
          </a:prstGeom>
          <a:ln w="31750">
            <a:solidFill>
              <a:srgbClr val="C337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79"/>
          <p:cNvSpPr/>
          <p:nvPr/>
        </p:nvSpPr>
        <p:spPr>
          <a:xfrm rot="21594412">
            <a:off x="6002020" y="1871980"/>
            <a:ext cx="189865" cy="189230"/>
          </a:xfrm>
          <a:prstGeom prst="ellipse">
            <a:avLst/>
          </a:prstGeom>
          <a:solidFill>
            <a:srgbClr val="C33736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80" b="96327" l="7769" r="92562">
                        <a14:foregroundMark x1="38017" y1="17959" x2="38017" y2="17959"/>
                        <a14:foregroundMark x1="43636" y1="8980" x2="43636" y2="8980"/>
                        <a14:foregroundMark x1="50413" y1="3980" x2="50413" y2="3980"/>
                        <a14:foregroundMark x1="7769" y1="68673" x2="7769" y2="68673"/>
                        <a14:foregroundMark x1="92562" y1="51122" x2="92562" y2="51122"/>
                        <a14:foregroundMark x1="59669" y1="92857" x2="59669" y2="92857"/>
                        <a14:foregroundMark x1="54050" y1="95000" x2="54050" y2="95000"/>
                        <a14:foregroundMark x1="28264" y1="93367" x2="28264" y2="93367"/>
                        <a14:foregroundMark x1="18017" y1="94388" x2="18017" y2="94388"/>
                        <a14:foregroundMark x1="22645" y1="94388" x2="22645" y2="94388"/>
                        <a14:foregroundMark x1="42645" y1="96327" x2="42645" y2="963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100" y="1742698"/>
            <a:ext cx="3208719" cy="5197594"/>
          </a:xfrm>
          <a:prstGeom prst="rect">
            <a:avLst/>
          </a:prstGeom>
        </p:spPr>
      </p:pic>
      <p:grpSp>
        <p:nvGrpSpPr>
          <p:cNvPr id="27" name="组合 27"/>
          <p:cNvGrpSpPr/>
          <p:nvPr/>
        </p:nvGrpSpPr>
        <p:grpSpPr>
          <a:xfrm>
            <a:off x="457200" y="1802255"/>
            <a:ext cx="5346065" cy="1645533"/>
            <a:chOff x="6394294" y="2022247"/>
            <a:chExt cx="3945440" cy="1645720"/>
          </a:xfrm>
        </p:grpSpPr>
        <p:sp>
          <p:nvSpPr>
            <p:cNvPr id="28" name="文本框 28"/>
            <p:cNvSpPr txBox="1"/>
            <p:nvPr/>
          </p:nvSpPr>
          <p:spPr>
            <a:xfrm>
              <a:off x="9301936" y="2022247"/>
              <a:ext cx="1037753" cy="369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r"/>
              <a:r>
                <a:rPr lang="en-US" altLang="zh-CN" b="1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1973.08.11</a:t>
              </a:r>
              <a:endParaRPr lang="zh-CN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6394294" y="2328987"/>
              <a:ext cx="3945440" cy="13389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DJ Kool </a:t>
              </a:r>
              <a:r>
                <a:rPr lang="en-US" altLang="zh-CN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Herc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/>
              </a:r>
              <a:b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</a:br>
              <a:r>
                <a:rPr lang="zh-TW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舉辦</a:t>
              </a:r>
              <a:r>
                <a:rPr lang="zh-TW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世上公認的第一個</a:t>
              </a:r>
              <a:r>
                <a:rPr lang="en-US" altLang="zh-TW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Hip Hop</a:t>
              </a:r>
              <a:r>
                <a:rPr lang="zh-TW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派對</a:t>
              </a:r>
              <a:r>
                <a:rPr lang="en-US" altLang="zh-TW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/>
              </a:r>
              <a:br>
                <a:rPr lang="en-US" altLang="zh-TW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</a:br>
              <a:r>
                <a:rPr lang="zh-TW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被公認為</a:t>
              </a:r>
              <a:r>
                <a:rPr lang="zh-TW" altLang="en-US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嘻哈創始人</a:t>
              </a:r>
              <a:endParaRPr lang="en-US" altLang="zh-TW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endParaRPr>
            </a:p>
          </p:txBody>
        </p:sp>
      </p:grpSp>
      <p:pic>
        <p:nvPicPr>
          <p:cNvPr id="3074" name="Picture 2" descr="ãhip hop party 1973 DJ KOOLãçåçæå°çµæ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658" b="96943" l="5500" r="95917">
                        <a14:foregroundMark x1="5750" y1="4803" x2="5750" y2="4803"/>
                        <a14:foregroundMark x1="11583" y1="7278" x2="11583" y2="7278"/>
                        <a14:foregroundMark x1="9750" y1="7715" x2="9750" y2="9461"/>
                        <a14:foregroundMark x1="9333" y1="19068" x2="9333" y2="19068"/>
                        <a14:foregroundMark x1="9333" y1="28530" x2="9917" y2="28967"/>
                        <a14:foregroundMark x1="20833" y1="37700" x2="20833" y2="37700"/>
                        <a14:foregroundMark x1="15333" y1="62154" x2="15333" y2="62154"/>
                        <a14:foregroundMark x1="13500" y1="72052" x2="13500" y2="72052"/>
                        <a14:foregroundMark x1="20417" y1="79767" x2="21250" y2="80058"/>
                        <a14:foregroundMark x1="54750" y1="82242" x2="54750" y2="82242"/>
                        <a14:foregroundMark x1="69167" y1="82242" x2="69167" y2="82242"/>
                        <a14:foregroundMark x1="95917" y1="94760" x2="95917" y2="94760"/>
                        <a14:foregroundMark x1="7000" y1="27365" x2="7000" y2="27365"/>
                        <a14:foregroundMark x1="6750" y1="91849" x2="6750" y2="91849"/>
                        <a14:foregroundMark x1="6333" y1="83406" x2="6333" y2="83406"/>
                        <a14:foregroundMark x1="6333" y1="72052" x2="6333" y2="72052"/>
                        <a14:foregroundMark x1="6583" y1="55895" x2="6583" y2="55895"/>
                        <a14:foregroundMark x1="6333" y1="60699" x2="6333" y2="60699"/>
                        <a14:foregroundMark x1="6583" y1="44978" x2="6583" y2="44978"/>
                        <a14:foregroundMark x1="6583" y1="38719" x2="6583" y2="38719"/>
                        <a14:foregroundMark x1="6750" y1="63319" x2="6750" y2="63319"/>
                        <a14:foregroundMark x1="6583" y1="75691" x2="6583" y2="75691"/>
                        <a14:foregroundMark x1="6583" y1="79039" x2="6583" y2="79039"/>
                        <a14:foregroundMark x1="5750" y1="81514" x2="5750" y2="81514"/>
                        <a14:foregroundMark x1="5500" y1="79767" x2="5500" y2="79767"/>
                        <a14:foregroundMark x1="10583" y1="77875" x2="10583" y2="77875"/>
                        <a14:foregroundMark x1="9500" y1="69869" x2="9500" y2="69869"/>
                        <a14:foregroundMark x1="17417" y1="70160" x2="17417" y2="70160"/>
                        <a14:foregroundMark x1="83833" y1="89956" x2="83833" y2="89956"/>
                        <a14:foregroundMark x1="92417" y1="69141" x2="92417" y2="69141"/>
                        <a14:foregroundMark x1="92167" y1="48617" x2="92167" y2="48617"/>
                        <a14:foregroundMark x1="93250" y1="37700" x2="93250" y2="37700"/>
                        <a14:foregroundMark x1="94667" y1="26346" x2="94667" y2="26346"/>
                        <a14:foregroundMark x1="93667" y1="15721" x2="93667" y2="15721"/>
                        <a14:foregroundMark x1="86500" y1="9898" x2="86500" y2="9898"/>
                        <a14:foregroundMark x1="74000" y1="12082" x2="74000" y2="12082"/>
                        <a14:foregroundMark x1="73333" y1="31441" x2="73333" y2="31441"/>
                        <a14:foregroundMark x1="72500" y1="40175" x2="72500" y2="40175"/>
                        <a14:foregroundMark x1="68750" y1="59680" x2="68750" y2="59680"/>
                        <a14:foregroundMark x1="65583" y1="66958" x2="65583" y2="66958"/>
                        <a14:foregroundMark x1="50083" y1="72052" x2="50083" y2="72052"/>
                        <a14:foregroundMark x1="36083" y1="65502" x2="36083" y2="65502"/>
                        <a14:foregroundMark x1="32750" y1="82242" x2="32750" y2="82242"/>
                        <a14:foregroundMark x1="36750" y1="89520" x2="36750" y2="89520"/>
                        <a14:foregroundMark x1="46167" y1="92868" x2="46750" y2="92868"/>
                        <a14:foregroundMark x1="66417" y1="88064" x2="67500" y2="87773"/>
                        <a14:foregroundMark x1="79833" y1="92868" x2="79833" y2="92868"/>
                        <a14:foregroundMark x1="87333" y1="96943" x2="87333" y2="96943"/>
                        <a14:foregroundMark x1="6333" y1="93595" x2="6333" y2="935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42" y="3716801"/>
            <a:ext cx="4748497" cy="271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008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TW" altLang="en-US" dirty="0" smtClean="0"/>
              <a:t>嘻哈</a:t>
            </a:r>
            <a:r>
              <a:rPr lang="zh-TW" altLang="en-US" dirty="0"/>
              <a:t>起源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t>11</a:t>
            </a:fld>
            <a:endParaRPr lang="zh-TW" altLang="en-US"/>
          </a:p>
        </p:txBody>
      </p:sp>
      <p:cxnSp>
        <p:nvCxnSpPr>
          <p:cNvPr id="9" name="Straight Connector 78"/>
          <p:cNvCxnSpPr>
            <a:endCxn id="10" idx="0"/>
          </p:cNvCxnSpPr>
          <p:nvPr/>
        </p:nvCxnSpPr>
        <p:spPr>
          <a:xfrm flipH="1" flipV="1">
            <a:off x="6097270" y="1871980"/>
            <a:ext cx="3175" cy="4939030"/>
          </a:xfrm>
          <a:prstGeom prst="line">
            <a:avLst/>
          </a:prstGeom>
          <a:ln w="31750">
            <a:solidFill>
              <a:srgbClr val="C337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79"/>
          <p:cNvSpPr/>
          <p:nvPr/>
        </p:nvSpPr>
        <p:spPr>
          <a:xfrm rot="21594412">
            <a:off x="6002020" y="1871980"/>
            <a:ext cx="189865" cy="189230"/>
          </a:xfrm>
          <a:prstGeom prst="ellipse">
            <a:avLst/>
          </a:prstGeom>
          <a:solidFill>
            <a:srgbClr val="C33736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Oval 79"/>
          <p:cNvSpPr/>
          <p:nvPr/>
        </p:nvSpPr>
        <p:spPr>
          <a:xfrm rot="21594412">
            <a:off x="6002021" y="3415858"/>
            <a:ext cx="189865" cy="189230"/>
          </a:xfrm>
          <a:prstGeom prst="ellipse">
            <a:avLst/>
          </a:prstGeom>
          <a:solidFill>
            <a:srgbClr val="C33736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102" name="Picture 6" descr="ãBambaataa 1970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83" y="2563228"/>
            <a:ext cx="4561913" cy="303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组合 27"/>
          <p:cNvGrpSpPr/>
          <p:nvPr/>
        </p:nvGrpSpPr>
        <p:grpSpPr>
          <a:xfrm>
            <a:off x="6381116" y="3326252"/>
            <a:ext cx="5346065" cy="1645533"/>
            <a:chOff x="6394294" y="2022247"/>
            <a:chExt cx="3945440" cy="1645720"/>
          </a:xfrm>
        </p:grpSpPr>
        <p:sp>
          <p:nvSpPr>
            <p:cNvPr id="16" name="文本框 28"/>
            <p:cNvSpPr txBox="1"/>
            <p:nvPr/>
          </p:nvSpPr>
          <p:spPr>
            <a:xfrm>
              <a:off x="6394294" y="2022247"/>
              <a:ext cx="1037753" cy="369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zh-CN" b="1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1973.11.12</a:t>
              </a:r>
              <a:endParaRPr lang="zh-CN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6394294" y="2328987"/>
              <a:ext cx="3945440" cy="13389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HipHop</a:t>
              </a:r>
              <a:r>
                <a:rPr lang="zh-TW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教父 </a:t>
              </a:r>
              <a:r>
                <a:rPr lang="en-US" altLang="zh-TW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DJ</a:t>
              </a:r>
              <a:r>
                <a:rPr lang="zh-TW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 </a:t>
              </a:r>
              <a:r>
                <a:rPr lang="en-US" altLang="zh-CN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Afrika</a:t>
              </a:r>
              <a:r>
                <a:rPr lang="en-US" altLang="zh-CN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 </a:t>
              </a:r>
              <a:r>
                <a:rPr lang="en-US" altLang="zh-CN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Bambaataa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/>
              </a:r>
              <a:b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</a:br>
              <a:r>
                <a:rPr lang="zh-TW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成立 </a:t>
              </a:r>
              <a:r>
                <a:rPr lang="en-US" altLang="zh-CN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Universal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Zulu </a:t>
              </a:r>
              <a:r>
                <a:rPr lang="en-US" altLang="zh-CN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Nation</a:t>
              </a:r>
            </a:p>
            <a:p>
              <a:pPr>
                <a:lnSpc>
                  <a:spcPct val="150000"/>
                </a:lnSpc>
              </a:pPr>
              <a:r>
                <a:rPr lang="zh-TW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聚集幫派分子玩嘻哈</a:t>
              </a:r>
              <a:endParaRPr lang="en-US" altLang="zh-TW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510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TW" altLang="en-US" dirty="0" smtClean="0"/>
              <a:t>嘻哈</a:t>
            </a:r>
            <a:r>
              <a:rPr lang="zh-TW" altLang="en-US" dirty="0"/>
              <a:t>起源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t>12</a:t>
            </a:fld>
            <a:endParaRPr lang="zh-TW" altLang="en-US"/>
          </a:p>
        </p:txBody>
      </p:sp>
      <p:cxnSp>
        <p:nvCxnSpPr>
          <p:cNvPr id="9" name="Straight Connector 78"/>
          <p:cNvCxnSpPr>
            <a:endCxn id="10" idx="0"/>
          </p:cNvCxnSpPr>
          <p:nvPr/>
        </p:nvCxnSpPr>
        <p:spPr>
          <a:xfrm flipH="1" flipV="1">
            <a:off x="6097270" y="1871980"/>
            <a:ext cx="3175" cy="4939030"/>
          </a:xfrm>
          <a:prstGeom prst="line">
            <a:avLst/>
          </a:prstGeom>
          <a:ln w="31750">
            <a:solidFill>
              <a:srgbClr val="C337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79"/>
          <p:cNvSpPr/>
          <p:nvPr/>
        </p:nvSpPr>
        <p:spPr>
          <a:xfrm rot="21594412">
            <a:off x="6006603" y="4959734"/>
            <a:ext cx="189865" cy="189230"/>
          </a:xfrm>
          <a:prstGeom prst="ellipse">
            <a:avLst/>
          </a:prstGeom>
          <a:solidFill>
            <a:srgbClr val="C33736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7" name="组合 27"/>
          <p:cNvGrpSpPr/>
          <p:nvPr/>
        </p:nvGrpSpPr>
        <p:grpSpPr>
          <a:xfrm>
            <a:off x="457199" y="4945151"/>
            <a:ext cx="5346065" cy="1230035"/>
            <a:chOff x="6394294" y="2022247"/>
            <a:chExt cx="3945440" cy="1230175"/>
          </a:xfrm>
        </p:grpSpPr>
        <p:sp>
          <p:nvSpPr>
            <p:cNvPr id="28" name="文本框 28"/>
            <p:cNvSpPr txBox="1"/>
            <p:nvPr/>
          </p:nvSpPr>
          <p:spPr>
            <a:xfrm>
              <a:off x="9285373" y="2022247"/>
              <a:ext cx="1054316" cy="369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r"/>
              <a:r>
                <a:rPr lang="en-US" altLang="zh-CN" b="1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1970</a:t>
              </a:r>
              <a:r>
                <a:rPr lang="zh-TW" altLang="en-US" b="1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年代末</a:t>
              </a:r>
              <a:endParaRPr lang="zh-CN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6394294" y="2328987"/>
              <a:ext cx="3945440" cy="9234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Grandmaster </a:t>
              </a:r>
              <a:r>
                <a:rPr lang="en-US" altLang="zh-CN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Flash</a:t>
              </a:r>
              <a:r>
                <a:rPr lang="zh-TW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 閃耀大師</a:t>
              </a:r>
              <a:r>
                <a:rPr lang="en-US" altLang="zh-TW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/>
              </a:r>
              <a:br>
                <a:rPr lang="en-US" altLang="zh-TW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</a:br>
              <a:r>
                <a:rPr lang="zh-TW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發明</a:t>
              </a:r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「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刷碟」（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Scratching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）</a:t>
              </a:r>
              <a:endParaRPr lang="en-US" altLang="zh-TW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endParaRPr>
            </a:p>
          </p:txBody>
        </p:sp>
      </p:grpSp>
      <p:sp>
        <p:nvSpPr>
          <p:cNvPr id="11" name="Oval 79"/>
          <p:cNvSpPr/>
          <p:nvPr/>
        </p:nvSpPr>
        <p:spPr>
          <a:xfrm rot="21594412">
            <a:off x="6002020" y="1871980"/>
            <a:ext cx="189865" cy="189230"/>
          </a:xfrm>
          <a:prstGeom prst="ellipse">
            <a:avLst/>
          </a:prstGeom>
          <a:solidFill>
            <a:srgbClr val="C33736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Oval 79"/>
          <p:cNvSpPr/>
          <p:nvPr/>
        </p:nvSpPr>
        <p:spPr>
          <a:xfrm rot="21594412">
            <a:off x="6002021" y="3415858"/>
            <a:ext cx="189865" cy="189230"/>
          </a:xfrm>
          <a:prstGeom prst="ellipse">
            <a:avLst/>
          </a:prstGeom>
          <a:solidFill>
            <a:srgbClr val="C33736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645" y="2061365"/>
            <a:ext cx="4191389" cy="419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5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TW" altLang="en-US" dirty="0"/>
              <a:t>嘻</a:t>
            </a:r>
            <a:r>
              <a:rPr lang="zh-TW" altLang="en-US" dirty="0" smtClean="0"/>
              <a:t>哈</a:t>
            </a:r>
            <a:r>
              <a:rPr lang="zh-TW" altLang="en-US" dirty="0"/>
              <a:t>起源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1536386" y="2255494"/>
            <a:ext cx="9128301" cy="3604394"/>
            <a:chOff x="1007012" y="1545938"/>
            <a:chExt cx="10194388" cy="4025348"/>
          </a:xfrm>
        </p:grpSpPr>
        <p:pic>
          <p:nvPicPr>
            <p:cNvPr id="5" name="Picture 6" descr="ãBambaataa 1970ãçåçæå°çµæ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70" r="19019"/>
            <a:stretch/>
          </p:blipFill>
          <p:spPr bwMode="auto">
            <a:xfrm>
              <a:off x="4494067" y="1545938"/>
              <a:ext cx="3217701" cy="4022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00" r="10000"/>
            <a:stretch/>
          </p:blipFill>
          <p:spPr>
            <a:xfrm>
              <a:off x="7981122" y="1545938"/>
              <a:ext cx="3220278" cy="4025348"/>
            </a:xfrm>
            <a:prstGeom prst="rect">
              <a:avLst/>
            </a:prstGeom>
          </p:spPr>
        </p:pic>
        <p:pic>
          <p:nvPicPr>
            <p:cNvPr id="5122" name="Picture 2" descr="ãdj kool herc 1978ãçåçæå°çµæ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111" r="2889"/>
            <a:stretch/>
          </p:blipFill>
          <p:spPr bwMode="auto">
            <a:xfrm>
              <a:off x="1007012" y="1545939"/>
              <a:ext cx="3217701" cy="4022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矩形 7"/>
          <p:cNvSpPr/>
          <p:nvPr/>
        </p:nvSpPr>
        <p:spPr>
          <a:xfrm>
            <a:off x="2133526" y="6045220"/>
            <a:ext cx="16869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DJ Kool 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Herc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5039108" y="6045220"/>
            <a:ext cx="21113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Afrika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Bambaataa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8005385" y="6045220"/>
            <a:ext cx="24350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Grandmaster Flash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077757" y="1331889"/>
            <a:ext cx="2034020" cy="688508"/>
          </a:xfrm>
          <a:prstGeom prst="rect">
            <a:avLst/>
          </a:prstGeom>
          <a:noFill/>
          <a:ln>
            <a:solidFill>
              <a:srgbClr val="C33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solidFill>
                  <a:srgbClr val="C33736"/>
                </a:solidFill>
                <a:latin typeface="Arial Black" panose="020B0A04020102020204" pitchFamily="34" charset="0"/>
                <a:ea typeface="微软雅黑" panose="020B0503020204020204" charset="-122"/>
              </a:rPr>
              <a:t>嘻哈三聖</a:t>
            </a:r>
            <a:endParaRPr lang="en-US" altLang="zh-CN" sz="2400" b="1" dirty="0">
              <a:solidFill>
                <a:srgbClr val="C33736"/>
              </a:solidFill>
              <a:latin typeface="Arial Black" panose="020B0A04020102020204" pitchFamily="34" charset="0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829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TW" altLang="en-US" dirty="0"/>
              <a:t>嘻</a:t>
            </a:r>
            <a:r>
              <a:rPr lang="zh-TW" altLang="en-US" dirty="0" smtClean="0"/>
              <a:t>哈</a:t>
            </a:r>
            <a:r>
              <a:rPr lang="zh-TW" altLang="en-US" dirty="0"/>
              <a:t>起源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pic>
        <p:nvPicPr>
          <p:cNvPr id="2052" name="Picture 4" descr="ãGrandmaster Flash and the Furious Five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488" y="1845709"/>
            <a:ext cx="5476875" cy="406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28"/>
          <p:cNvSpPr txBox="1"/>
          <p:nvPr/>
        </p:nvSpPr>
        <p:spPr>
          <a:xfrm>
            <a:off x="596542" y="1845709"/>
            <a:ext cx="130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TW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1978 </a:t>
            </a:r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年</a:t>
            </a:r>
            <a:endParaRPr lang="zh-CN" altLang="en-US" sz="24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6542" y="2401969"/>
            <a:ext cx="482028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音樂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團體「閃耀大師和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狂暴五人」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1982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年發行的專輯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《The Message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》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將嚴肅的社會問題寫入歌曲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999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TW" altLang="en-US" dirty="0" smtClean="0"/>
              <a:t>嘻哈音樂類型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7528560" y="2043813"/>
            <a:ext cx="4338637" cy="2924427"/>
          </a:xfrm>
          <a:prstGeom prst="rect">
            <a:avLst/>
          </a:prstGeom>
          <a:solidFill>
            <a:srgbClr val="C3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813040" y="2479143"/>
            <a:ext cx="33442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東岸</a:t>
            </a:r>
            <a:endParaRPr lang="zh-TW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813040" y="3257863"/>
            <a:ext cx="3557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鼓點中規中矩</a:t>
            </a:r>
            <a:endParaRPr lang="en-US" altLang="zh-TW" sz="24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內容為批判社會時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事</a:t>
            </a:r>
          </a:p>
        </p:txBody>
      </p:sp>
      <p:pic>
        <p:nvPicPr>
          <p:cNvPr id="7170" name="Picture 2" descr="ãUS map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27" y="1474852"/>
            <a:ext cx="6467733" cy="445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橢圓 3"/>
          <p:cNvSpPr/>
          <p:nvPr/>
        </p:nvSpPr>
        <p:spPr>
          <a:xfrm>
            <a:off x="5818085" y="2183625"/>
            <a:ext cx="1207132" cy="1207132"/>
          </a:xfrm>
          <a:prstGeom prst="ellipse">
            <a:avLst/>
          </a:prstGeom>
          <a:solidFill>
            <a:srgbClr val="C3373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606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500953" y="1966870"/>
            <a:ext cx="4338637" cy="3478890"/>
          </a:xfrm>
          <a:prstGeom prst="rect">
            <a:avLst/>
          </a:prstGeom>
          <a:solidFill>
            <a:srgbClr val="C3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85433" y="2402200"/>
            <a:ext cx="33442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西岸</a:t>
            </a:r>
            <a:endParaRPr lang="zh-TW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85433" y="3180920"/>
            <a:ext cx="391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軍鼓有回音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輕鬆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內容為陽光、海岸、</a:t>
            </a: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美女</a:t>
            </a:r>
            <a:endParaRPr lang="zh-TW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TW" altLang="en-US" dirty="0" smtClean="0"/>
              <a:t>嘻哈音樂類型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pic>
        <p:nvPicPr>
          <p:cNvPr id="16" name="Picture 2" descr="ãUS map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103" y="1487597"/>
            <a:ext cx="6467733" cy="445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橢圓 16"/>
          <p:cNvSpPr/>
          <p:nvPr/>
        </p:nvSpPr>
        <p:spPr>
          <a:xfrm>
            <a:off x="5051761" y="3283490"/>
            <a:ext cx="1207132" cy="1207132"/>
          </a:xfrm>
          <a:prstGeom prst="ellipse">
            <a:avLst/>
          </a:prstGeom>
          <a:solidFill>
            <a:srgbClr val="C3373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599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TW" altLang="en-US" dirty="0" smtClean="0"/>
              <a:t>嘻哈音樂類型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pic>
        <p:nvPicPr>
          <p:cNvPr id="16" name="Picture 2" descr="ãUS map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27" y="1474852"/>
            <a:ext cx="6467733" cy="445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橢圓 16"/>
          <p:cNvSpPr/>
          <p:nvPr/>
        </p:nvSpPr>
        <p:spPr>
          <a:xfrm>
            <a:off x="4815840" y="4044091"/>
            <a:ext cx="1884257" cy="1884257"/>
          </a:xfrm>
          <a:prstGeom prst="ellipse">
            <a:avLst/>
          </a:prstGeom>
          <a:solidFill>
            <a:srgbClr val="C3373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7622989" y="2175892"/>
            <a:ext cx="4158983" cy="3056507"/>
          </a:xfrm>
          <a:prstGeom prst="rect">
            <a:avLst/>
          </a:prstGeom>
          <a:solidFill>
            <a:srgbClr val="C3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7804772" y="2426819"/>
            <a:ext cx="22772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曠課 </a:t>
            </a:r>
            <a:r>
              <a:rPr lang="en-US" altLang="zh-TW" sz="2800" dirty="0" err="1">
                <a:solidFill>
                  <a:schemeClr val="bg1"/>
                </a:solidFill>
              </a:rPr>
              <a:t>Crunk</a:t>
            </a:r>
            <a:endParaRPr lang="zh-TW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804772" y="3135943"/>
            <a:ext cx="38182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南岸延伸出來的曲風</a:t>
            </a:r>
            <a:endParaRPr lang="en-US" altLang="zh-TW" sz="24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808</a:t>
            </a: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底鼓 </a:t>
            </a:r>
            <a:r>
              <a:rPr lang="en-US" altLang="zh-TW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低音顫動聲音</a:t>
            </a:r>
            <a:r>
              <a:rPr lang="en-US" altLang="zh-TW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派對舞曲</a:t>
            </a:r>
            <a:endParaRPr lang="zh-TW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41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TW" altLang="en-US" dirty="0"/>
              <a:t>嘻哈</a:t>
            </a:r>
            <a:r>
              <a:rPr lang="zh-TW" altLang="en-US" dirty="0" smtClean="0"/>
              <a:t>音樂專有名詞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619760" y="1442720"/>
            <a:ext cx="1645920" cy="794864"/>
          </a:xfrm>
          <a:prstGeom prst="roundRect">
            <a:avLst/>
          </a:prstGeom>
          <a:solidFill>
            <a:srgbClr val="C3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Bar</a:t>
            </a:r>
            <a:endParaRPr lang="zh-TW" altLang="en-US" sz="2400" dirty="0"/>
          </a:p>
        </p:txBody>
      </p:sp>
      <p:sp>
        <p:nvSpPr>
          <p:cNvPr id="8" name="圓角矩形 7"/>
          <p:cNvSpPr/>
          <p:nvPr/>
        </p:nvSpPr>
        <p:spPr>
          <a:xfrm>
            <a:off x="4145280" y="3373334"/>
            <a:ext cx="7514772" cy="794864"/>
          </a:xfrm>
          <a:prstGeom prst="roundRect">
            <a:avLst/>
          </a:prstGeom>
          <a:noFill/>
          <a:ln w="19050">
            <a:solidFill>
              <a:srgbClr val="C33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代表 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Rap 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裡的一行詞，行跟行之間會有停頓</a:t>
            </a:r>
            <a:endParaRPr lang="zh-TW" altLang="en-US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" name="直線接點 9"/>
          <p:cNvCxnSpPr>
            <a:stCxn id="7" idx="3"/>
            <a:endCxn id="8" idx="1"/>
          </p:cNvCxnSpPr>
          <p:nvPr/>
        </p:nvCxnSpPr>
        <p:spPr>
          <a:xfrm>
            <a:off x="2265680" y="1840152"/>
            <a:ext cx="1879600" cy="1930614"/>
          </a:xfrm>
          <a:prstGeom prst="line">
            <a:avLst/>
          </a:prstGeom>
          <a:ln w="19050">
            <a:solidFill>
              <a:srgbClr val="C337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圓角矩形 12"/>
          <p:cNvSpPr/>
          <p:nvPr/>
        </p:nvSpPr>
        <p:spPr>
          <a:xfrm>
            <a:off x="619760" y="2408027"/>
            <a:ext cx="1645920" cy="794864"/>
          </a:xfrm>
          <a:prstGeom prst="roundRect">
            <a:avLst/>
          </a:prstGeom>
          <a:solidFill>
            <a:srgbClr val="C3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Verse</a:t>
            </a:r>
            <a:endParaRPr lang="zh-TW" altLang="en-US" sz="2400" dirty="0"/>
          </a:p>
        </p:txBody>
      </p:sp>
      <p:sp>
        <p:nvSpPr>
          <p:cNvPr id="14" name="圓角矩形 13"/>
          <p:cNvSpPr/>
          <p:nvPr/>
        </p:nvSpPr>
        <p:spPr>
          <a:xfrm>
            <a:off x="4145280" y="1442720"/>
            <a:ext cx="7514772" cy="794864"/>
          </a:xfrm>
          <a:prstGeom prst="roundRect">
            <a:avLst/>
          </a:prstGeom>
          <a:noFill/>
          <a:ln w="19050">
            <a:solidFill>
              <a:srgbClr val="C33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它是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 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Bar 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所組成，一</a:t>
            </a:r>
            <a:r>
              <a:rPr lang="zh-TW" altLang="en-US" sz="2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 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Rap 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歌曲</a:t>
            </a:r>
            <a:r>
              <a:rPr lang="zh-TW" altLang="en-US" sz="2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大概有 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2~3 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段</a:t>
            </a:r>
          </a:p>
        </p:txBody>
      </p:sp>
      <p:cxnSp>
        <p:nvCxnSpPr>
          <p:cNvPr id="15" name="直線接點 14"/>
          <p:cNvCxnSpPr>
            <a:stCxn id="13" idx="3"/>
            <a:endCxn id="14" idx="1"/>
          </p:cNvCxnSpPr>
          <p:nvPr/>
        </p:nvCxnSpPr>
        <p:spPr>
          <a:xfrm flipV="1">
            <a:off x="2265680" y="1840152"/>
            <a:ext cx="1879600" cy="965307"/>
          </a:xfrm>
          <a:prstGeom prst="line">
            <a:avLst/>
          </a:prstGeom>
          <a:ln w="19050">
            <a:solidFill>
              <a:srgbClr val="C337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圓角矩形 16"/>
          <p:cNvSpPr/>
          <p:nvPr/>
        </p:nvSpPr>
        <p:spPr>
          <a:xfrm>
            <a:off x="619760" y="3373334"/>
            <a:ext cx="1645920" cy="794864"/>
          </a:xfrm>
          <a:prstGeom prst="roundRect">
            <a:avLst/>
          </a:prstGeom>
          <a:solidFill>
            <a:srgbClr val="C3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Hook</a:t>
            </a:r>
            <a:endParaRPr lang="zh-TW" altLang="en-US" sz="2400" dirty="0"/>
          </a:p>
        </p:txBody>
      </p:sp>
      <p:sp>
        <p:nvSpPr>
          <p:cNvPr id="18" name="圓角矩形 17"/>
          <p:cNvSpPr/>
          <p:nvPr/>
        </p:nvSpPr>
        <p:spPr>
          <a:xfrm>
            <a:off x="4145280" y="5303948"/>
            <a:ext cx="7514772" cy="794864"/>
          </a:xfrm>
          <a:prstGeom prst="roundRect">
            <a:avLst/>
          </a:prstGeom>
          <a:noFill/>
          <a:ln w="19050">
            <a:solidFill>
              <a:srgbClr val="C33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整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首歌曲的一段精華或是可以點綴主題用的橋段</a:t>
            </a:r>
          </a:p>
        </p:txBody>
      </p:sp>
      <p:cxnSp>
        <p:nvCxnSpPr>
          <p:cNvPr id="19" name="直線接點 18"/>
          <p:cNvCxnSpPr>
            <a:stCxn id="17" idx="3"/>
            <a:endCxn id="18" idx="1"/>
          </p:cNvCxnSpPr>
          <p:nvPr/>
        </p:nvCxnSpPr>
        <p:spPr>
          <a:xfrm>
            <a:off x="2265680" y="3770766"/>
            <a:ext cx="1879600" cy="1930614"/>
          </a:xfrm>
          <a:prstGeom prst="line">
            <a:avLst/>
          </a:prstGeom>
          <a:ln w="19050">
            <a:solidFill>
              <a:srgbClr val="C337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圓角矩形 19"/>
          <p:cNvSpPr/>
          <p:nvPr/>
        </p:nvSpPr>
        <p:spPr>
          <a:xfrm>
            <a:off x="619760" y="4338641"/>
            <a:ext cx="1645920" cy="794864"/>
          </a:xfrm>
          <a:prstGeom prst="roundRect">
            <a:avLst/>
          </a:prstGeom>
          <a:solidFill>
            <a:srgbClr val="C3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Rhyme</a:t>
            </a:r>
            <a:endParaRPr lang="zh-TW" altLang="en-US" sz="2400" dirty="0"/>
          </a:p>
        </p:txBody>
      </p:sp>
      <p:sp>
        <p:nvSpPr>
          <p:cNvPr id="21" name="圓角矩形 20"/>
          <p:cNvSpPr/>
          <p:nvPr/>
        </p:nvSpPr>
        <p:spPr>
          <a:xfrm>
            <a:off x="4145280" y="2408027"/>
            <a:ext cx="7514772" cy="794864"/>
          </a:xfrm>
          <a:prstGeom prst="roundRect">
            <a:avLst/>
          </a:prstGeom>
          <a:noFill/>
          <a:ln w="19050">
            <a:solidFill>
              <a:srgbClr val="C33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押韻、韻腳</a:t>
            </a:r>
          </a:p>
        </p:txBody>
      </p:sp>
      <p:cxnSp>
        <p:nvCxnSpPr>
          <p:cNvPr id="22" name="直線接點 21"/>
          <p:cNvCxnSpPr>
            <a:stCxn id="20" idx="3"/>
            <a:endCxn id="21" idx="1"/>
          </p:cNvCxnSpPr>
          <p:nvPr/>
        </p:nvCxnSpPr>
        <p:spPr>
          <a:xfrm flipV="1">
            <a:off x="2265680" y="2805459"/>
            <a:ext cx="1879600" cy="1930614"/>
          </a:xfrm>
          <a:prstGeom prst="line">
            <a:avLst/>
          </a:prstGeom>
          <a:ln w="19050">
            <a:solidFill>
              <a:srgbClr val="C337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圓角矩形 22"/>
          <p:cNvSpPr/>
          <p:nvPr/>
        </p:nvSpPr>
        <p:spPr>
          <a:xfrm>
            <a:off x="619760" y="5303948"/>
            <a:ext cx="1645920" cy="794864"/>
          </a:xfrm>
          <a:prstGeom prst="roundRect">
            <a:avLst/>
          </a:prstGeom>
          <a:solidFill>
            <a:srgbClr val="C3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Flow</a:t>
            </a:r>
            <a:endParaRPr lang="zh-TW" altLang="en-US" sz="2400" dirty="0"/>
          </a:p>
        </p:txBody>
      </p:sp>
      <p:sp>
        <p:nvSpPr>
          <p:cNvPr id="24" name="圓角矩形 23"/>
          <p:cNvSpPr/>
          <p:nvPr/>
        </p:nvSpPr>
        <p:spPr>
          <a:xfrm>
            <a:off x="4145280" y="4338641"/>
            <a:ext cx="7514772" cy="794864"/>
          </a:xfrm>
          <a:prstGeom prst="roundRect">
            <a:avLst/>
          </a:prstGeom>
          <a:noFill/>
          <a:ln w="19050">
            <a:solidFill>
              <a:srgbClr val="C33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歌曲表演時的停頓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、呼吸、拍子、咬字、發音、韻律等表現手法</a:t>
            </a:r>
          </a:p>
        </p:txBody>
      </p:sp>
      <p:cxnSp>
        <p:nvCxnSpPr>
          <p:cNvPr id="25" name="直線接點 24"/>
          <p:cNvCxnSpPr>
            <a:stCxn id="23" idx="3"/>
            <a:endCxn id="24" idx="1"/>
          </p:cNvCxnSpPr>
          <p:nvPr/>
        </p:nvCxnSpPr>
        <p:spPr>
          <a:xfrm flipV="1">
            <a:off x="2265680" y="4736073"/>
            <a:ext cx="1879600" cy="965307"/>
          </a:xfrm>
          <a:prstGeom prst="line">
            <a:avLst/>
          </a:prstGeom>
          <a:ln w="19050">
            <a:solidFill>
              <a:srgbClr val="C337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24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TW" altLang="en-US" dirty="0" smtClean="0"/>
              <a:t>參考資料與音樂列表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076960" y="1767840"/>
            <a:ext cx="97840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33736"/>
              </a:buClr>
              <a:buFont typeface="Wingdings" panose="05000000000000000000" pitchFamily="2" charset="2"/>
              <a:buChar char="n"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電影 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Hip-Hop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Evolution (2016)</a:t>
            </a:r>
          </a:p>
          <a:p>
            <a:pPr marL="342900" indent="-342900">
              <a:lnSpc>
                <a:spcPct val="150000"/>
              </a:lnSpc>
              <a:buClr>
                <a:srgbClr val="C33736"/>
              </a:buClr>
              <a:buFont typeface="Wingdings" panose="05000000000000000000" pitchFamily="2" charset="2"/>
              <a:buChar char="n"/>
            </a:pP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Grandmaster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Flash 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en-US" altLang="zh-TW" sz="2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Wildstyle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Clr>
                <a:srgbClr val="C33736"/>
              </a:buClr>
              <a:buFont typeface="Wingdings" panose="05000000000000000000" pitchFamily="2" charset="2"/>
              <a:buChar char="n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Eminem - Love The Way You Lie ft. 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Rihanna</a:t>
            </a:r>
          </a:p>
          <a:p>
            <a:pPr marL="342900" indent="-342900">
              <a:lnSpc>
                <a:spcPct val="150000"/>
              </a:lnSpc>
              <a:buClr>
                <a:srgbClr val="C33736"/>
              </a:buClr>
              <a:buFont typeface="Wingdings" panose="05000000000000000000" pitchFamily="2" charset="2"/>
              <a:buChar char="n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Dr. Dre - Kush ft. Snoop 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Dogg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Akon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Clr>
                <a:srgbClr val="C33736"/>
              </a:buClr>
              <a:buFont typeface="Wingdings" panose="05000000000000000000" pitchFamily="2" charset="2"/>
              <a:buChar char="n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Dr. Dre - The Next Episode ft. Snoop 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Dogg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Kurupt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Nate </a:t>
            </a:r>
            <a:r>
              <a:rPr lang="en-US" altLang="zh-TW" sz="2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Dogg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Clr>
                <a:srgbClr val="C33736"/>
              </a:buClr>
              <a:buFont typeface="Wingdings" panose="05000000000000000000" pitchFamily="2" charset="2"/>
              <a:buChar char="n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LMFAO - Shots ft. Lil 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Jon</a:t>
            </a:r>
          </a:p>
          <a:p>
            <a:pPr marL="342900" indent="-342900">
              <a:lnSpc>
                <a:spcPct val="150000"/>
              </a:lnSpc>
              <a:buClr>
                <a:srgbClr val="C33736"/>
              </a:buClr>
              <a:buFont typeface="Wingdings" panose="05000000000000000000" pitchFamily="2" charset="2"/>
              <a:buChar char="n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DJ Snake, Lil Jon - Turn Down for What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6867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"/>
          <p:cNvSpPr>
            <a:spLocks noChangeArrowheads="1"/>
          </p:cNvSpPr>
          <p:nvPr/>
        </p:nvSpPr>
        <p:spPr bwMode="auto">
          <a:xfrm>
            <a:off x="0" y="0"/>
            <a:ext cx="3323492" cy="6858000"/>
          </a:xfrm>
          <a:prstGeom prst="rect">
            <a:avLst/>
          </a:prstGeom>
          <a:solidFill>
            <a:srgbClr val="C33736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29764" y="2293218"/>
            <a:ext cx="2287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為什麼想報告關於</a:t>
            </a:r>
            <a:r>
              <a:rPr lang="en-US" altLang="zh-TW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HIP</a:t>
            </a: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HOP</a:t>
            </a: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的主題</a:t>
            </a:r>
            <a:r>
              <a:rPr lang="en-US" altLang="zh-TW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?</a:t>
            </a:r>
            <a:endParaRPr lang="zh-TW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1026" name="Picture 2" descr="ãææå°å¦¹ãçåçæå°çµæ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68" b="6414"/>
          <a:stretch/>
        </p:blipFill>
        <p:spPr bwMode="auto">
          <a:xfrm>
            <a:off x="6682154" y="701931"/>
            <a:ext cx="4619534" cy="259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ãè²·æ¦ãçåçæå°çµæ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82154" y="3487642"/>
            <a:ext cx="4619534" cy="259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/>
          <p:cNvSpPr txBox="1"/>
          <p:nvPr/>
        </p:nvSpPr>
        <p:spPr>
          <a:xfrm>
            <a:off x="429765" y="1231734"/>
            <a:ext cx="24590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 smtClean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WHY</a:t>
            </a:r>
            <a:endParaRPr lang="zh-TW" altLang="en-US" sz="4400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12" name="Group 26"/>
          <p:cNvGrpSpPr/>
          <p:nvPr/>
        </p:nvGrpSpPr>
        <p:grpSpPr>
          <a:xfrm>
            <a:off x="4098037" y="1022341"/>
            <a:ext cx="277647" cy="276819"/>
            <a:chOff x="2138511" y="2464802"/>
            <a:chExt cx="354012" cy="352956"/>
          </a:xfrm>
          <a:solidFill>
            <a:srgbClr val="C33736"/>
          </a:solidFill>
        </p:grpSpPr>
        <p:sp>
          <p:nvSpPr>
            <p:cNvPr id="13" name="Oval 27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4" name="Freeform 28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5" name="TextBox 41"/>
          <p:cNvSpPr txBox="1"/>
          <p:nvPr/>
        </p:nvSpPr>
        <p:spPr>
          <a:xfrm>
            <a:off x="4447304" y="92991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TW" altLang="en-US" sz="2400" b="1" dirty="0" smtClean="0">
                <a:solidFill>
                  <a:srgbClr val="C337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喜歡嘻</a:t>
            </a:r>
            <a:r>
              <a:rPr lang="zh-TW" altLang="en-US" sz="2400" b="1" dirty="0">
                <a:solidFill>
                  <a:srgbClr val="C337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哈</a:t>
            </a:r>
            <a:r>
              <a:rPr lang="zh-TW" altLang="en-US" sz="2400" b="1" dirty="0" smtClean="0">
                <a:solidFill>
                  <a:srgbClr val="C337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音樂</a:t>
            </a:r>
            <a:endParaRPr lang="zh-CN" altLang="en-US" sz="2400" b="1" dirty="0">
              <a:solidFill>
                <a:srgbClr val="C33736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软雅黑" panose="020B0503020204020204" charset="-122"/>
              <a:sym typeface="+mn-ea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246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"/>
          <p:cNvSpPr>
            <a:spLocks noChangeArrowheads="1"/>
          </p:cNvSpPr>
          <p:nvPr/>
        </p:nvSpPr>
        <p:spPr bwMode="auto">
          <a:xfrm>
            <a:off x="0" y="0"/>
            <a:ext cx="3323492" cy="6858000"/>
          </a:xfrm>
          <a:prstGeom prst="rect">
            <a:avLst/>
          </a:prstGeom>
          <a:solidFill>
            <a:srgbClr val="C33736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29764" y="2293218"/>
            <a:ext cx="2287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為什麼想報告關於</a:t>
            </a:r>
            <a:r>
              <a:rPr lang="en-US" altLang="zh-TW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HIP</a:t>
            </a: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HOP</a:t>
            </a: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的主題</a:t>
            </a:r>
            <a:r>
              <a:rPr lang="en-US" altLang="zh-TW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?</a:t>
            </a:r>
            <a:endParaRPr lang="zh-TW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29765" y="1231734"/>
            <a:ext cx="24590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 smtClean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WHY</a:t>
            </a:r>
            <a:endParaRPr lang="zh-TW" altLang="en-US" sz="4400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050" name="Picture 2" descr="ãä¸­åæå»åãçåçæå°çµæ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8" b="15375"/>
          <a:stretch/>
        </p:blipFill>
        <p:spPr bwMode="auto">
          <a:xfrm>
            <a:off x="7914225" y="437321"/>
            <a:ext cx="2948110" cy="225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ãä¸­åæ°èªªå±ãçåçæå°çµæ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5" b="10664"/>
          <a:stretch/>
        </p:blipFill>
        <p:spPr bwMode="auto">
          <a:xfrm>
            <a:off x="7914225" y="2863565"/>
            <a:ext cx="2948110" cy="361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6"/>
          <p:cNvGrpSpPr/>
          <p:nvPr/>
        </p:nvGrpSpPr>
        <p:grpSpPr>
          <a:xfrm>
            <a:off x="4098037" y="1022341"/>
            <a:ext cx="277647" cy="276819"/>
            <a:chOff x="2138511" y="2464802"/>
            <a:chExt cx="354012" cy="352956"/>
          </a:xfrm>
          <a:solidFill>
            <a:srgbClr val="C33736"/>
          </a:solidFill>
        </p:grpSpPr>
        <p:sp>
          <p:nvSpPr>
            <p:cNvPr id="30" name="Oval 27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32" name="TextBox 41"/>
          <p:cNvSpPr txBox="1"/>
          <p:nvPr/>
        </p:nvSpPr>
        <p:spPr>
          <a:xfrm>
            <a:off x="4447304" y="92991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TW" altLang="en-US" sz="2400" b="1" dirty="0" smtClean="0">
                <a:solidFill>
                  <a:srgbClr val="C337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喜歡嘻哈音樂</a:t>
            </a:r>
            <a:endParaRPr lang="zh-CN" altLang="en-US" sz="2400" b="1" dirty="0">
              <a:solidFill>
                <a:srgbClr val="C33736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软雅黑" panose="020B0503020204020204" charset="-122"/>
              <a:sym typeface="+mn-ea"/>
            </a:endParaRPr>
          </a:p>
        </p:txBody>
      </p:sp>
      <p:grpSp>
        <p:nvGrpSpPr>
          <p:cNvPr id="33" name="Group 26"/>
          <p:cNvGrpSpPr/>
          <p:nvPr/>
        </p:nvGrpSpPr>
        <p:grpSpPr>
          <a:xfrm>
            <a:off x="4098037" y="1870090"/>
            <a:ext cx="277647" cy="276819"/>
            <a:chOff x="2138511" y="2464802"/>
            <a:chExt cx="354012" cy="352956"/>
          </a:xfrm>
          <a:solidFill>
            <a:srgbClr val="C33736"/>
          </a:solidFill>
        </p:grpSpPr>
        <p:sp>
          <p:nvSpPr>
            <p:cNvPr id="34" name="Oval 27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36" name="TextBox 41"/>
          <p:cNvSpPr txBox="1"/>
          <p:nvPr/>
        </p:nvSpPr>
        <p:spPr>
          <a:xfrm>
            <a:off x="4447304" y="177766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TW" altLang="en-US" sz="2400" b="1" dirty="0" smtClean="0">
                <a:solidFill>
                  <a:srgbClr val="C337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喜歡嘻哈節目</a:t>
            </a:r>
            <a:endParaRPr lang="zh-CN" altLang="en-US" sz="2400" b="1" dirty="0">
              <a:solidFill>
                <a:srgbClr val="C33736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软雅黑" panose="020B0503020204020204" charset="-122"/>
              <a:sym typeface="+mn-ea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2058" name="Picture 10" descr="ãæè¦ºå¾ä¸è¡ã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5833" l="1667" r="98500">
                        <a14:foregroundMark x1="36833" y1="26333" x2="36833" y2="26333"/>
                        <a14:foregroundMark x1="50667" y1="21500" x2="50667" y2="21500"/>
                        <a14:foregroundMark x1="45000" y1="29167" x2="45000" y2="29167"/>
                        <a14:foregroundMark x1="58000" y1="44667" x2="58000" y2="44667"/>
                        <a14:foregroundMark x1="23000" y1="75833" x2="23000" y2="75833"/>
                        <a14:foregroundMark x1="5167" y1="93000" x2="5167" y2="93000"/>
                        <a14:foregroundMark x1="1833" y1="91667" x2="1833" y2="91667"/>
                        <a14:foregroundMark x1="98500" y1="95833" x2="98500" y2="95833"/>
                        <a14:foregroundMark x1="47167" y1="55000" x2="47167" y2="55000"/>
                        <a14:foregroundMark x1="46000" y1="57833" x2="46000" y2="57833"/>
                        <a14:foregroundMark x1="67500" y1="47833" x2="67500" y2="47833"/>
                        <a14:foregroundMark x1="45000" y1="43833" x2="45000" y2="43833"/>
                        <a14:foregroundMark x1="47000" y1="45833" x2="47000" y2="45833"/>
                        <a14:foregroundMark x1="51833" y1="54833" x2="51833" y2="54833"/>
                        <a14:foregroundMark x1="49833" y1="58167" x2="49833" y2="58167"/>
                        <a14:foregroundMark x1="39167" y1="55667" x2="39167" y2="55667"/>
                        <a14:foregroundMark x1="44167" y1="58167" x2="44167" y2="58167"/>
                        <a14:foregroundMark x1="43000" y1="58833" x2="43000" y2="58833"/>
                        <a14:foregroundMark x1="49833" y1="66167" x2="49833" y2="66167"/>
                        <a14:foregroundMark x1="56833" y1="67000" x2="57167" y2="66500"/>
                        <a14:foregroundMark x1="59167" y1="57667" x2="59167" y2="57667"/>
                        <a14:foregroundMark x1="64333" y1="61000" x2="64333" y2="61000"/>
                        <a14:foregroundMark x1="57833" y1="56000" x2="57833" y2="56000"/>
                        <a14:foregroundMark x1="55000" y1="47833" x2="55000" y2="47833"/>
                        <a14:foregroundMark x1="58167" y1="45167" x2="58167" y2="45167"/>
                        <a14:foregroundMark x1="43333" y1="41667" x2="43333" y2="41667"/>
                        <a14:foregroundMark x1="45333" y1="41500" x2="45333" y2="41500"/>
                        <a14:foregroundMark x1="49667" y1="42333" x2="49667" y2="42333"/>
                        <a14:foregroundMark x1="51000" y1="41000" x2="51000" y2="41000"/>
                        <a14:foregroundMark x1="47667" y1="28667" x2="47667" y2="28667"/>
                        <a14:foregroundMark x1="46667" y1="20833" x2="46667" y2="20833"/>
                        <a14:foregroundMark x1="42167" y1="22500" x2="42167" y2="22500"/>
                        <a14:foregroundMark x1="53000" y1="27833" x2="53000" y2="27833"/>
                        <a14:foregroundMark x1="41667" y1="29333" x2="41667" y2="29333"/>
                        <a14:foregroundMark x1="39167" y1="28167" x2="39167" y2="28167"/>
                        <a14:foregroundMark x1="36167" y1="40833" x2="36167" y2="40833"/>
                        <a14:foregroundMark x1="35667" y1="44667" x2="35667" y2="44667"/>
                        <a14:foregroundMark x1="38833" y1="49500" x2="38833" y2="49500"/>
                        <a14:foregroundMark x1="41667" y1="54500" x2="41667" y2="54500"/>
                        <a14:foregroundMark x1="45167" y1="52167" x2="45167" y2="52167"/>
                        <a14:foregroundMark x1="50167" y1="50500" x2="50167" y2="50500"/>
                        <a14:foregroundMark x1="55333" y1="53333" x2="55333" y2="53333"/>
                        <a14:foregroundMark x1="59500" y1="48667" x2="60000" y2="48333"/>
                        <a14:foregroundMark x1="66000" y1="41333" x2="66000" y2="41333"/>
                        <a14:foregroundMark x1="63833" y1="36833" x2="63833" y2="36833"/>
                        <a14:foregroundMark x1="66667" y1="36333" x2="66667" y2="36333"/>
                        <a14:foregroundMark x1="67833" y1="39667" x2="67833" y2="39667"/>
                        <a14:foregroundMark x1="66667" y1="43500" x2="66667" y2="43500"/>
                        <a14:foregroundMark x1="63833" y1="47667" x2="63833" y2="47667"/>
                        <a14:foregroundMark x1="64167" y1="49667" x2="64167" y2="49667"/>
                        <a14:foregroundMark x1="59000" y1="56667" x2="59000" y2="56667"/>
                        <a14:foregroundMark x1="62167" y1="60833" x2="62167" y2="60833"/>
                        <a14:foregroundMark x1="63667" y1="65167" x2="63167" y2="65500"/>
                        <a14:foregroundMark x1="41167" y1="60667" x2="41167" y2="60667"/>
                        <a14:foregroundMark x1="45500" y1="67000" x2="45500" y2="67000"/>
                        <a14:foregroundMark x1="50500" y1="66167" x2="49500" y2="65000"/>
                        <a14:foregroundMark x1="45833" y1="60333" x2="45833" y2="60333"/>
                        <a14:foregroundMark x1="49333" y1="64667" x2="49333" y2="64667"/>
                        <a14:foregroundMark x1="49833" y1="60333" x2="50667" y2="60667"/>
                        <a14:foregroundMark x1="56500" y1="69000" x2="56000" y2="66333"/>
                        <a14:foregroundMark x1="54167" y1="55500" x2="54333" y2="54333"/>
                        <a14:foregroundMark x1="54167" y1="44500" x2="54333" y2="44000"/>
                        <a14:foregroundMark x1="44500" y1="48000" x2="44500" y2="48000"/>
                        <a14:foregroundMark x1="95000" y1="85500" x2="95000" y2="85500"/>
                        <a14:foregroundMark x1="97667" y1="89500" x2="97667" y2="89500"/>
                        <a14:foregroundMark x1="44333" y1="37500" x2="44333" y2="37500"/>
                        <a14:foregroundMark x1="43833" y1="39000" x2="43667" y2="37167"/>
                        <a14:foregroundMark x1="44333" y1="33167" x2="44333" y2="33167"/>
                        <a14:foregroundMark x1="57333" y1="28833" x2="57333" y2="28833"/>
                        <a14:foregroundMark x1="57500" y1="31000" x2="57500" y2="31000"/>
                        <a14:foregroundMark x1="58500" y1="37000" x2="58500" y2="37000"/>
                        <a14:foregroundMark x1="55833" y1="40000" x2="55833" y2="40000"/>
                        <a14:foregroundMark x1="61333" y1="41667" x2="61333" y2="41667"/>
                        <a14:foregroundMark x1="55333" y1="44500" x2="55333" y2="44500"/>
                        <a14:foregroundMark x1="58500" y1="49833" x2="58500" y2="49833"/>
                        <a14:foregroundMark x1="52167" y1="49000" x2="52167" y2="49000"/>
                        <a14:foregroundMark x1="47667" y1="47833" x2="47667" y2="47833"/>
                        <a14:foregroundMark x1="42333" y1="48500" x2="42333" y2="48500"/>
                        <a14:foregroundMark x1="41500" y1="45500" x2="41500" y2="45500"/>
                        <a14:foregroundMark x1="40333" y1="44000" x2="40333" y2="44000"/>
                        <a14:foregroundMark x1="38667" y1="42500" x2="38667" y2="42500"/>
                        <a14:foregroundMark x1="37000" y1="47333" x2="37000" y2="47333"/>
                        <a14:foregroundMark x1="41833" y1="48333" x2="41833" y2="48333"/>
                        <a14:foregroundMark x1="44500" y1="47333" x2="44500" y2="47333"/>
                        <a14:foregroundMark x1="44500" y1="51000" x2="44500" y2="51000"/>
                        <a14:foregroundMark x1="40000" y1="51833" x2="40000" y2="51833"/>
                        <a14:foregroundMark x1="45000" y1="51000" x2="45000" y2="51000"/>
                        <a14:foregroundMark x1="48500" y1="52167" x2="48500" y2="52167"/>
                        <a14:foregroundMark x1="54167" y1="50833" x2="54167" y2="50833"/>
                        <a14:foregroundMark x1="51000" y1="45500" x2="51000" y2="45500"/>
                        <a14:foregroundMark x1="56333" y1="36667" x2="56333" y2="36667"/>
                        <a14:foregroundMark x1="59500" y1="54333" x2="59500" y2="54333"/>
                        <a14:foregroundMark x1="60333" y1="56167" x2="60333" y2="56167"/>
                        <a14:foregroundMark x1="61833" y1="51667" x2="61833" y2="51667"/>
                        <a14:foregroundMark x1="61000" y1="58333" x2="61000" y2="58333"/>
                        <a14:foregroundMark x1="57500" y1="63000" x2="57500" y2="63000"/>
                        <a14:foregroundMark x1="52500" y1="64167" x2="52500" y2="64167"/>
                        <a14:foregroundMark x1="67500" y1="50667" x2="67500" y2="50667"/>
                        <a14:foregroundMark x1="67667" y1="45833" x2="67667" y2="45833"/>
                        <a14:foregroundMark x1="60500" y1="43833" x2="60500" y2="43833"/>
                        <a14:foregroundMark x1="46333" y1="63667" x2="46333" y2="63667"/>
                        <a14:foregroundMark x1="6000" y1="91500" x2="6000" y2="91500"/>
                        <a14:foregroundMark x1="35833" y1="48833" x2="35833" y2="48833"/>
                        <a14:backgroundMark x1="8500" y1="31333" x2="8500" y2="31333"/>
                        <a14:backgroundMark x1="87167" y1="26500" x2="87167" y2="2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524" y="4005469"/>
            <a:ext cx="2892287" cy="289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4581652" y="3743859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我覺得不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</a:t>
            </a:r>
          </a:p>
        </p:txBody>
      </p:sp>
    </p:spTree>
    <p:extLst>
      <p:ext uri="{BB962C8B-B14F-4D97-AF65-F5344CB8AC3E}">
        <p14:creationId xmlns:p14="http://schemas.microsoft.com/office/powerpoint/2010/main" val="221863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"/>
          <p:cNvSpPr>
            <a:spLocks noChangeArrowheads="1"/>
          </p:cNvSpPr>
          <p:nvPr/>
        </p:nvSpPr>
        <p:spPr bwMode="auto">
          <a:xfrm>
            <a:off x="0" y="0"/>
            <a:ext cx="3323492" cy="6858000"/>
          </a:xfrm>
          <a:prstGeom prst="rect">
            <a:avLst/>
          </a:prstGeom>
          <a:solidFill>
            <a:srgbClr val="C33736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29764" y="2293218"/>
            <a:ext cx="2287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為什麼想報告關於</a:t>
            </a:r>
            <a:r>
              <a:rPr lang="en-US" altLang="zh-TW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HIP</a:t>
            </a: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HOP</a:t>
            </a: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的主題</a:t>
            </a:r>
            <a:r>
              <a:rPr lang="en-US" altLang="zh-TW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?</a:t>
            </a:r>
            <a:endParaRPr lang="zh-TW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5" name="Group 26"/>
          <p:cNvGrpSpPr/>
          <p:nvPr/>
        </p:nvGrpSpPr>
        <p:grpSpPr>
          <a:xfrm>
            <a:off x="4098037" y="1022341"/>
            <a:ext cx="277647" cy="276819"/>
            <a:chOff x="2138511" y="2464802"/>
            <a:chExt cx="354012" cy="352956"/>
          </a:xfrm>
          <a:solidFill>
            <a:srgbClr val="C33736"/>
          </a:solidFill>
        </p:grpSpPr>
        <p:sp>
          <p:nvSpPr>
            <p:cNvPr id="6" name="Oval 27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7" name="Freeform 28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8" name="TextBox 41"/>
          <p:cNvSpPr txBox="1"/>
          <p:nvPr/>
        </p:nvSpPr>
        <p:spPr>
          <a:xfrm>
            <a:off x="4447304" y="92991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TW" altLang="en-US" sz="2400" b="1" dirty="0" smtClean="0">
                <a:solidFill>
                  <a:srgbClr val="C337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喜歡嘻哈音樂</a:t>
            </a:r>
            <a:endParaRPr lang="zh-CN" altLang="en-US" sz="2400" b="1" dirty="0">
              <a:solidFill>
                <a:srgbClr val="C33736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软雅黑" panose="020B0503020204020204" charset="-122"/>
              <a:sym typeface="+mn-ea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29765" y="1231734"/>
            <a:ext cx="24590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 smtClean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WHY</a:t>
            </a:r>
            <a:endParaRPr lang="zh-TW" altLang="en-US" sz="4400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12" name="Group 26"/>
          <p:cNvGrpSpPr/>
          <p:nvPr/>
        </p:nvGrpSpPr>
        <p:grpSpPr>
          <a:xfrm>
            <a:off x="4098037" y="1870090"/>
            <a:ext cx="277647" cy="276819"/>
            <a:chOff x="2138511" y="2464802"/>
            <a:chExt cx="354012" cy="352956"/>
          </a:xfrm>
          <a:solidFill>
            <a:srgbClr val="C33736"/>
          </a:solidFill>
        </p:grpSpPr>
        <p:sp>
          <p:nvSpPr>
            <p:cNvPr id="13" name="Oval 27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4" name="Freeform 28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5" name="TextBox 41"/>
          <p:cNvSpPr txBox="1"/>
          <p:nvPr/>
        </p:nvSpPr>
        <p:spPr>
          <a:xfrm>
            <a:off x="4447304" y="177766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TW" altLang="en-US" sz="2400" b="1" dirty="0" smtClean="0">
                <a:solidFill>
                  <a:srgbClr val="C337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喜歡嘻哈節目</a:t>
            </a:r>
            <a:endParaRPr lang="zh-CN" altLang="en-US" sz="2400" b="1" dirty="0">
              <a:solidFill>
                <a:srgbClr val="C33736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软雅黑" panose="020B0503020204020204" charset="-122"/>
              <a:sym typeface="+mn-ea"/>
            </a:endParaRPr>
          </a:p>
        </p:txBody>
      </p:sp>
      <p:grpSp>
        <p:nvGrpSpPr>
          <p:cNvPr id="16" name="Group 26"/>
          <p:cNvGrpSpPr/>
          <p:nvPr/>
        </p:nvGrpSpPr>
        <p:grpSpPr>
          <a:xfrm>
            <a:off x="4098037" y="2717840"/>
            <a:ext cx="277647" cy="276819"/>
            <a:chOff x="2138511" y="2464802"/>
            <a:chExt cx="354012" cy="352956"/>
          </a:xfrm>
          <a:solidFill>
            <a:srgbClr val="C33736"/>
          </a:solidFill>
        </p:grpSpPr>
        <p:sp>
          <p:nvSpPr>
            <p:cNvPr id="17" name="Oval 27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8" name="Freeform 28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9" name="TextBox 41"/>
          <p:cNvSpPr txBox="1"/>
          <p:nvPr/>
        </p:nvSpPr>
        <p:spPr>
          <a:xfrm>
            <a:off x="4447304" y="2625417"/>
            <a:ext cx="3557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TW" altLang="en-US" sz="2400" b="1" dirty="0" smtClean="0">
                <a:solidFill>
                  <a:srgbClr val="C337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panose="020B0503020204020204" charset="-122"/>
                <a:sym typeface="+mn-ea"/>
              </a:rPr>
              <a:t>我卻不了解什麼是</a:t>
            </a:r>
            <a:r>
              <a:rPr lang="zh-TW" altLang="en-US" sz="2400" b="1" dirty="0">
                <a:solidFill>
                  <a:srgbClr val="C337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panose="020B0503020204020204" charset="-122"/>
                <a:sym typeface="+mn-ea"/>
              </a:rPr>
              <a:t>嘻哈</a:t>
            </a:r>
            <a:r>
              <a:rPr lang="en-US" altLang="zh-TW" sz="2400" b="1" dirty="0" smtClean="0">
                <a:solidFill>
                  <a:srgbClr val="C337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panose="020B0503020204020204" charset="-122"/>
                <a:sym typeface="+mn-ea"/>
              </a:rPr>
              <a:t>??</a:t>
            </a:r>
            <a:endParaRPr lang="zh-CN" altLang="en-US" sz="2400" b="1" dirty="0">
              <a:solidFill>
                <a:srgbClr val="C33736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软雅黑" panose="020B0503020204020204" charset="-122"/>
              <a:sym typeface="+mn-ea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6837729" y="3300117"/>
            <a:ext cx="3787330" cy="2808113"/>
            <a:chOff x="7620245" y="3640015"/>
            <a:chExt cx="3787330" cy="2808113"/>
          </a:xfrm>
        </p:grpSpPr>
        <p:pic>
          <p:nvPicPr>
            <p:cNvPr id="3074" name="Picture 2" descr="ãHIP HOPãçåçæå°çµæ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245" y="3897992"/>
              <a:ext cx="3787330" cy="2550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矩形 2"/>
            <p:cNvSpPr/>
            <p:nvPr/>
          </p:nvSpPr>
          <p:spPr>
            <a:xfrm>
              <a:off x="7620245" y="3640015"/>
              <a:ext cx="917086" cy="4484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53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TW" altLang="en-US" dirty="0" smtClean="0"/>
              <a:t>嘻</a:t>
            </a:r>
            <a:r>
              <a:rPr lang="zh-TW" altLang="en-US" dirty="0" smtClean="0"/>
              <a:t>哈四大元素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6427829" y="2163040"/>
            <a:ext cx="2160000" cy="2160000"/>
          </a:xfrm>
          <a:prstGeom prst="ellipse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8" r="21918"/>
          <a:stretch/>
        </p:blipFill>
        <p:spPr>
          <a:xfrm>
            <a:off x="9251484" y="2163040"/>
            <a:ext cx="2160000" cy="2160000"/>
          </a:xfrm>
          <a:prstGeom prst="ellipse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0" r="16750"/>
          <a:stretch/>
        </p:blipFill>
        <p:spPr>
          <a:xfrm>
            <a:off x="780517" y="2163040"/>
            <a:ext cx="2160000" cy="2160000"/>
          </a:xfrm>
          <a:prstGeom prst="ellipse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3" t="25091" r="30849" b="1636"/>
          <a:stretch/>
        </p:blipFill>
        <p:spPr>
          <a:xfrm>
            <a:off x="3604173" y="2163040"/>
            <a:ext cx="2160000" cy="2160000"/>
          </a:xfrm>
          <a:prstGeom prst="ellipse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872906" y="4644734"/>
            <a:ext cx="197522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rgbClr val="C337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饒舌</a:t>
            </a:r>
            <a:endParaRPr lang="en-US" altLang="zh-TW" sz="2400" b="1" dirty="0" smtClean="0">
              <a:solidFill>
                <a:srgbClr val="C3373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MC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Hip-hop Music</a:t>
            </a:r>
          </a:p>
          <a:p>
            <a:pPr algn="ctr"/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rap music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905305" y="4644734"/>
            <a:ext cx="15577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C337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DJ</a:t>
            </a:r>
          </a:p>
          <a:p>
            <a:pPr algn="ctr"/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Disk Jockey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646054" y="4644734"/>
            <a:ext cx="172354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rgbClr val="C337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地板霹靂舞</a:t>
            </a:r>
            <a:endParaRPr lang="en-US" altLang="zh-TW" sz="2400" b="1" dirty="0" smtClean="0">
              <a:solidFill>
                <a:srgbClr val="C3373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Breaking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Breakdance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b-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boying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9828782" y="4644734"/>
            <a:ext cx="10054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rgbClr val="C337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塗鴉</a:t>
            </a:r>
            <a:endParaRPr lang="en-US" altLang="zh-TW" sz="2400" b="1" dirty="0" smtClean="0">
              <a:solidFill>
                <a:srgbClr val="C3373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Graffiti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154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TW" dirty="0" smtClean="0"/>
              <a:t>HIP</a:t>
            </a:r>
            <a:r>
              <a:rPr lang="zh-TW" altLang="en-US" dirty="0" smtClean="0"/>
              <a:t> </a:t>
            </a:r>
            <a:r>
              <a:rPr lang="en-US" altLang="zh-TW" dirty="0" smtClean="0"/>
              <a:t>HOP</a:t>
            </a:r>
            <a:r>
              <a:rPr lang="zh-TW" altLang="en-US" dirty="0" smtClean="0"/>
              <a:t> 說文解字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t>6</a:t>
            </a:fld>
            <a:endParaRPr lang="zh-TW" altLang="en-US"/>
          </a:p>
        </p:txBody>
      </p:sp>
      <p:grpSp>
        <p:nvGrpSpPr>
          <p:cNvPr id="19" name="群組 18"/>
          <p:cNvGrpSpPr/>
          <p:nvPr/>
        </p:nvGrpSpPr>
        <p:grpSpPr>
          <a:xfrm>
            <a:off x="4415588" y="2282811"/>
            <a:ext cx="3360824" cy="2558561"/>
            <a:chOff x="4237893" y="1503484"/>
            <a:chExt cx="3360824" cy="2558561"/>
          </a:xfrm>
        </p:grpSpPr>
        <p:cxnSp>
          <p:nvCxnSpPr>
            <p:cNvPr id="10" name="直線接點 9"/>
            <p:cNvCxnSpPr/>
            <p:nvPr/>
          </p:nvCxnSpPr>
          <p:spPr>
            <a:xfrm>
              <a:off x="4237893" y="3221839"/>
              <a:ext cx="1680412" cy="0"/>
            </a:xfrm>
            <a:prstGeom prst="line">
              <a:avLst/>
            </a:prstGeom>
            <a:ln w="28575">
              <a:solidFill>
                <a:srgbClr val="C337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>
            <a:xfrm>
              <a:off x="5918305" y="3221839"/>
              <a:ext cx="1680412" cy="0"/>
            </a:xfrm>
            <a:prstGeom prst="line">
              <a:avLst/>
            </a:prstGeom>
            <a:ln w="28575">
              <a:solidFill>
                <a:srgbClr val="C337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/>
            <p:cNvCxnSpPr/>
            <p:nvPr/>
          </p:nvCxnSpPr>
          <p:spPr>
            <a:xfrm rot="5400000">
              <a:off x="5918304" y="3221839"/>
              <a:ext cx="1680412" cy="0"/>
            </a:xfrm>
            <a:prstGeom prst="line">
              <a:avLst/>
            </a:prstGeom>
            <a:ln w="28575">
              <a:solidFill>
                <a:srgbClr val="C337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/>
            <p:cNvCxnSpPr/>
            <p:nvPr/>
          </p:nvCxnSpPr>
          <p:spPr>
            <a:xfrm rot="5400000">
              <a:off x="4237893" y="3221839"/>
              <a:ext cx="1680412" cy="0"/>
            </a:xfrm>
            <a:prstGeom prst="line">
              <a:avLst/>
            </a:prstGeom>
            <a:ln w="28575">
              <a:solidFill>
                <a:srgbClr val="C337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矩形 4"/>
            <p:cNvSpPr/>
            <p:nvPr/>
          </p:nvSpPr>
          <p:spPr>
            <a:xfrm>
              <a:off x="4237893" y="2381633"/>
              <a:ext cx="1680412" cy="168041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80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嘻</a:t>
              </a:r>
              <a:endParaRPr lang="zh-TW" altLang="en-US" sz="8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918305" y="2381633"/>
              <a:ext cx="1680412" cy="168041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80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哈</a:t>
              </a:r>
            </a:p>
          </p:txBody>
        </p:sp>
        <p:sp>
          <p:nvSpPr>
            <p:cNvPr id="7" name="矩形 6"/>
            <p:cNvSpPr/>
            <p:nvPr/>
          </p:nvSpPr>
          <p:spPr>
            <a:xfrm rot="16200000">
              <a:off x="4639024" y="1102353"/>
              <a:ext cx="878149" cy="168041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TW" sz="4400" dirty="0" smtClean="0">
                  <a:solidFill>
                    <a:schemeClr val="tx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HIP</a:t>
              </a:r>
              <a:endParaRPr lang="zh-TW" altLang="en-US" sz="4400" dirty="0">
                <a:solidFill>
                  <a:schemeClr val="tx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 rot="16200000">
              <a:off x="6319436" y="1102353"/>
              <a:ext cx="878149" cy="168041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TW" sz="4400" dirty="0" smtClean="0">
                  <a:solidFill>
                    <a:schemeClr val="tx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HOP</a:t>
              </a:r>
              <a:endParaRPr lang="zh-TW" altLang="en-US" sz="4400" dirty="0">
                <a:solidFill>
                  <a:schemeClr val="tx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941294" y="2282811"/>
            <a:ext cx="3245222" cy="2558561"/>
          </a:xfrm>
          <a:prstGeom prst="rect">
            <a:avLst/>
          </a:prstGeom>
          <a:solidFill>
            <a:srgbClr val="C3373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1898</a:t>
            </a:r>
            <a:r>
              <a:rPr lang="zh-TW" altLang="en-US" sz="2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年出現於非洲裔美國人白話英語</a:t>
            </a:r>
            <a:endParaRPr lang="en-US" altLang="zh-TW" sz="24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24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「察覺」、「知情」</a:t>
            </a:r>
            <a:endParaRPr lang="zh-CN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005482" y="2282811"/>
            <a:ext cx="3245222" cy="2558561"/>
          </a:xfrm>
          <a:prstGeom prst="rect">
            <a:avLst/>
          </a:prstGeom>
          <a:solidFill>
            <a:srgbClr val="C3373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2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跳躍」</a:t>
            </a:r>
            <a:endParaRPr lang="zh-CN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0657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TW" dirty="0"/>
              <a:t>HIP</a:t>
            </a:r>
            <a:r>
              <a:rPr lang="zh-TW" altLang="en-US" dirty="0"/>
              <a:t> </a:t>
            </a:r>
            <a:r>
              <a:rPr lang="en-US" altLang="zh-TW" dirty="0"/>
              <a:t>HOP</a:t>
            </a:r>
            <a:r>
              <a:rPr lang="zh-TW" altLang="en-US" dirty="0"/>
              <a:t> 說文解字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pic>
        <p:nvPicPr>
          <p:cNvPr id="9218" name="Picture 2" descr="ãCowboy Keith Cowboy Wiggins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959" y="1569715"/>
            <a:ext cx="4277002" cy="461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1063681" y="2411908"/>
            <a:ext cx="4820284" cy="2344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MC </a:t>
            </a:r>
            <a:r>
              <a:rPr lang="en-US" altLang="zh-TW" sz="2000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Keith </a:t>
            </a:r>
            <a:r>
              <a:rPr lang="en-US" altLang="zh-TW" sz="2000" u="sng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Cowboy </a:t>
            </a:r>
            <a:r>
              <a:rPr lang="en-US" altLang="zh-TW" sz="2000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Wiggins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用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Hip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Hop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Hip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Hop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！的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用語來模仿步兵踏步的節奏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將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Hip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Hop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！作為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一個搭配音樂節奏並炒熱觀眾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氣氛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7537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TW" altLang="en-US" dirty="0" smtClean="0"/>
              <a:t>嘻哈起</a:t>
            </a:r>
            <a:r>
              <a:rPr lang="zh-TW" altLang="en-US" dirty="0"/>
              <a:t>源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4075232" y="1349014"/>
            <a:ext cx="4041536" cy="2222055"/>
          </a:xfrm>
          <a:prstGeom prst="rect">
            <a:avLst/>
          </a:prstGeom>
          <a:noFill/>
          <a:ln>
            <a:solidFill>
              <a:srgbClr val="C33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rgbClr val="C33736"/>
                </a:solidFill>
                <a:latin typeface="Arial Black" panose="020B0A04020102020204" pitchFamily="34" charset="0"/>
                <a:ea typeface="微软雅黑" panose="020B0503020204020204" charset="-122"/>
              </a:rPr>
              <a:t>1970s</a:t>
            </a:r>
          </a:p>
          <a:p>
            <a:pPr algn="ctr"/>
            <a:r>
              <a:rPr lang="en-US" altLang="zh-CN" sz="2400" b="1" dirty="0" smtClean="0">
                <a:solidFill>
                  <a:srgbClr val="C33736"/>
                </a:solidFill>
                <a:latin typeface="Arial Black" panose="020B0A04020102020204" pitchFamily="34" charset="0"/>
                <a:ea typeface="微软雅黑" panose="020B0503020204020204" charset="-122"/>
              </a:rPr>
              <a:t>New York</a:t>
            </a:r>
          </a:p>
          <a:p>
            <a:pPr algn="ctr"/>
            <a:r>
              <a:rPr lang="zh-TW" altLang="en-US" sz="2400" b="1" dirty="0" smtClean="0">
                <a:solidFill>
                  <a:srgbClr val="C33736"/>
                </a:solidFill>
                <a:latin typeface="Arial Black" panose="020B0A04020102020204" pitchFamily="34" charset="0"/>
                <a:ea typeface="微软雅黑" panose="020B0503020204020204" charset="-122"/>
              </a:rPr>
              <a:t>紐</a:t>
            </a:r>
            <a:r>
              <a:rPr lang="zh-TW" altLang="en-US" sz="2400" b="1" dirty="0">
                <a:solidFill>
                  <a:srgbClr val="C33736"/>
                </a:solidFill>
                <a:latin typeface="Arial Black" panose="020B0A04020102020204" pitchFamily="34" charset="0"/>
                <a:ea typeface="微软雅黑" panose="020B0503020204020204" charset="-122"/>
              </a:rPr>
              <a:t>約</a:t>
            </a:r>
            <a:endParaRPr lang="en-US" altLang="zh-CN" sz="2400" b="1" dirty="0">
              <a:solidFill>
                <a:srgbClr val="C33736"/>
              </a:solidFill>
              <a:latin typeface="Arial Black" panose="020B0A04020102020204" pitchFamily="34" charset="0"/>
              <a:ea typeface="微软雅黑" panose="020B0503020204020204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21" y="1349014"/>
            <a:ext cx="3307736" cy="465839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3" b="3513"/>
          <a:stretch/>
        </p:blipFill>
        <p:spPr>
          <a:xfrm>
            <a:off x="4075232" y="3734045"/>
            <a:ext cx="4041536" cy="227336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2" r="15818" b="5312"/>
          <a:stretch/>
        </p:blipFill>
        <p:spPr>
          <a:xfrm>
            <a:off x="580645" y="1349014"/>
            <a:ext cx="3325434" cy="222205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7" t="18007"/>
          <a:stretch/>
        </p:blipFill>
        <p:spPr>
          <a:xfrm>
            <a:off x="576470" y="3734045"/>
            <a:ext cx="3329609" cy="227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8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82614" y="1349013"/>
            <a:ext cx="11226772" cy="4657341"/>
          </a:xfrm>
          <a:prstGeom prst="rect">
            <a:avLst/>
          </a:prstGeom>
          <a:solidFill>
            <a:srgbClr val="C3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TW" altLang="en-US" dirty="0" smtClean="0"/>
              <a:t>嘻哈起源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1026" name="Picture 2" descr="ãBronx 1970ãçåçæå°çµæ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6" r="18004"/>
          <a:stretch/>
        </p:blipFill>
        <p:spPr bwMode="auto">
          <a:xfrm>
            <a:off x="2930000" y="1344581"/>
            <a:ext cx="5277678" cy="465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ãBronx 1970ãçåçæå°çµæ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7"/>
          <a:stretch/>
        </p:blipFill>
        <p:spPr bwMode="auto">
          <a:xfrm>
            <a:off x="482614" y="1349012"/>
            <a:ext cx="2447386" cy="4652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8467812" y="2375453"/>
            <a:ext cx="29814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紐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約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布朗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克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斯區</a:t>
            </a:r>
            <a:endParaRPr lang="en-US" altLang="zh-TW" sz="2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貧民區</a:t>
            </a:r>
            <a:endParaRPr lang="en-US" altLang="zh-TW" sz="24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非洲、拉丁裔為主</a:t>
            </a:r>
          </a:p>
        </p:txBody>
      </p:sp>
    </p:spTree>
    <p:extLst>
      <p:ext uri="{BB962C8B-B14F-4D97-AF65-F5344CB8AC3E}">
        <p14:creationId xmlns:p14="http://schemas.microsoft.com/office/powerpoint/2010/main" val="3076631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489</Words>
  <Application>Microsoft Office PowerPoint</Application>
  <PresentationFormat>寬螢幕</PresentationFormat>
  <Paragraphs>131</Paragraphs>
  <Slides>19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9" baseType="lpstr">
      <vt:lpstr>等线</vt:lpstr>
      <vt:lpstr>微软雅黑</vt:lpstr>
      <vt:lpstr>微軟正黑體</vt:lpstr>
      <vt:lpstr>新細明體</vt:lpstr>
      <vt:lpstr>Arial</vt:lpstr>
      <vt:lpstr>Arial Black</vt:lpstr>
      <vt:lpstr>Calibri</vt:lpstr>
      <vt:lpstr>Calibri Light</vt:lpstr>
      <vt:lpstr>Wingdings</vt:lpstr>
      <vt:lpstr>Office 佈景主題</vt:lpstr>
      <vt:lpstr>HIP-HOP 嘻哈音樂</vt:lpstr>
      <vt:lpstr>PowerPoint 簡報</vt:lpstr>
      <vt:lpstr>PowerPoint 簡報</vt:lpstr>
      <vt:lpstr>PowerPoint 簡報</vt:lpstr>
      <vt:lpstr>嘻哈四大元素</vt:lpstr>
      <vt:lpstr>HIP HOP 說文解字</vt:lpstr>
      <vt:lpstr>HIP HOP 說文解字</vt:lpstr>
      <vt:lpstr>嘻哈起源</vt:lpstr>
      <vt:lpstr>嘻哈起源</vt:lpstr>
      <vt:lpstr>嘻哈起源</vt:lpstr>
      <vt:lpstr>嘻哈起源</vt:lpstr>
      <vt:lpstr>嘻哈起源</vt:lpstr>
      <vt:lpstr>嘻哈起源</vt:lpstr>
      <vt:lpstr>嘻哈起源</vt:lpstr>
      <vt:lpstr>嘻哈音樂類型</vt:lpstr>
      <vt:lpstr>嘻哈音樂類型</vt:lpstr>
      <vt:lpstr>嘻哈音樂類型</vt:lpstr>
      <vt:lpstr>嘻哈音樂專有名詞</vt:lpstr>
      <vt:lpstr>參考資料與音樂列表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若彤 李</dc:creator>
  <cp:lastModifiedBy>若彤 李</cp:lastModifiedBy>
  <cp:revision>81</cp:revision>
  <dcterms:created xsi:type="dcterms:W3CDTF">2019-03-19T13:47:23Z</dcterms:created>
  <dcterms:modified xsi:type="dcterms:W3CDTF">2019-03-21T18:49:28Z</dcterms:modified>
</cp:coreProperties>
</file>